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44"/>
  </p:notesMasterIdLst>
  <p:sldIdLst>
    <p:sldId id="29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9C6FF-E070-8541-9C3C-16A310A969DD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EAAE0-BB57-1643-9F8C-AEE728D2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3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306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631A6-BE27-4D21-A647-FF6440C847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3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46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C26B6-F5D1-4956-BF8A-A2B2596C4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86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96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8F494F-3157-4BC7-BC54-53FD49E55B24}" type="slidenum">
              <a:rPr lang="en-US"/>
              <a:pPr/>
              <a:t>14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6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26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9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77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71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7EBBA-97C2-4AD8-ADC2-4CD94D58B96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5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98E34-4A06-B545-9851-B1D06151F2F7}" type="slidenum">
              <a:rPr lang="en-US" sz="1200">
                <a:latin typeface="Calibri" charset="0"/>
                <a:cs typeface="Arial" charset="0"/>
              </a:rPr>
              <a:pPr eaLnBrk="1" hangingPunct="1"/>
              <a:t>2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64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C26B6-F5D1-4956-BF8A-A2B2596C40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98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0C340-BAAD-470C-A2B3-1ABDB6DC795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303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01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12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73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38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37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9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62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6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9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8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9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68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823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2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95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25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63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068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21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99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5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78721-6847-AB4D-A484-CF54E5ACF9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96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69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41D0-B646-2444-9A0D-D86A8C9D89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9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6F4B10-2D00-5846-9C77-D5152FF58FF8}" type="slidenum">
              <a:rPr lang="en-US" sz="1200">
                <a:latin typeface="Calibri" charset="0"/>
                <a:cs typeface="Arial" charset="0"/>
              </a:rPr>
              <a:pPr eaLnBrk="1" hangingPunct="1"/>
              <a:t>8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15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Gill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CC2D1-600B-4A98-A4F9-AE062F63D7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4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5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15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5461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0938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1405877"/>
            <a:ext cx="8229600" cy="1143000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2995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6478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2101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2286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29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5600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80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5325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43962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36646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9767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59" y="1714500"/>
            <a:ext cx="7956352" cy="4232672"/>
          </a:xfrm>
          <a:prstGeom prst="rect">
            <a:avLst/>
          </a:prstGeom>
        </p:spPr>
        <p:txBody>
          <a:bodyPr lIns="64291" tIns="32146" rIns="64291" bIns="32146"/>
          <a:lstStyle>
            <a:lvl1pPr marL="239977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78838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18814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971069" indent="-252255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09930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7219" y="1017984"/>
            <a:ext cx="7929563" cy="642938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buNone/>
              <a:defRPr sz="4200" b="1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rade Gothic LT Std Cn" pitchFamily="50" charset="0"/>
                <a:cs typeface="Trade Gothic LT Std Cn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52383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59" y="1714500"/>
            <a:ext cx="7956352" cy="4232672"/>
          </a:xfrm>
          <a:prstGeom prst="rect">
            <a:avLst/>
          </a:prstGeom>
        </p:spPr>
        <p:txBody>
          <a:bodyPr lIns="64291" tIns="32146" rIns="64291" bIns="32146"/>
          <a:lstStyle>
            <a:lvl1pPr marL="239977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78838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18814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971069" indent="-252255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09930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7219" y="1017984"/>
            <a:ext cx="7929563" cy="642938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buNone/>
              <a:defRPr sz="4200" b="1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rade Gothic LT Std Cn" pitchFamily="50" charset="0"/>
                <a:cs typeface="Trade Gothic LT Std Cn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67514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59" y="1714500"/>
            <a:ext cx="7956352" cy="4232672"/>
          </a:xfrm>
          <a:prstGeom prst="rect">
            <a:avLst/>
          </a:prstGeom>
        </p:spPr>
        <p:txBody>
          <a:bodyPr lIns="64291" tIns="32146" rIns="64291" bIns="32146"/>
          <a:lstStyle>
            <a:lvl1pPr marL="239977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78838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18814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971069" indent="-252255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09930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7219" y="1017984"/>
            <a:ext cx="7929563" cy="642938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buNone/>
              <a:defRPr sz="4200" b="1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rade Gothic LT Std Cn" pitchFamily="50" charset="0"/>
                <a:cs typeface="Trade Gothic LT Std Cn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54946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59" y="1714500"/>
            <a:ext cx="7956352" cy="4232672"/>
          </a:xfrm>
          <a:prstGeom prst="rect">
            <a:avLst/>
          </a:prstGeom>
        </p:spPr>
        <p:txBody>
          <a:bodyPr lIns="64291" tIns="32146" rIns="64291" bIns="32146"/>
          <a:lstStyle>
            <a:lvl1pPr marL="239977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78838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18814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971069" indent="-252255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09930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7219" y="1017984"/>
            <a:ext cx="7929563" cy="642938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buNone/>
              <a:defRPr sz="4200" b="1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rade Gothic LT Std Cn" pitchFamily="50" charset="0"/>
                <a:cs typeface="Trade Gothic LT Std Cn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81182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59" y="1714500"/>
            <a:ext cx="7956352" cy="4232672"/>
          </a:xfrm>
          <a:prstGeom prst="rect">
            <a:avLst/>
          </a:prstGeom>
        </p:spPr>
        <p:txBody>
          <a:bodyPr lIns="64291" tIns="32146" rIns="64291" bIns="32146"/>
          <a:lstStyle>
            <a:lvl1pPr marL="239977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78838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18814" indent="-239977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971069" indent="-252255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buFont typeface="Trade Gothic LT Std Light" pitchFamily="50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09930" indent="-238861">
              <a:spcBef>
                <a:spcPts val="422"/>
              </a:spcBef>
              <a:buClr>
                <a:schemeClr val="tx1">
                  <a:lumMod val="65000"/>
                  <a:lumOff val="35000"/>
                </a:schemeClr>
              </a:buCl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7219" y="1017984"/>
            <a:ext cx="7929563" cy="642938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buNone/>
              <a:defRPr sz="4200" b="1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rade Gothic LT Std Cn" pitchFamily="50" charset="0"/>
                <a:cs typeface="Trade Gothic LT Std Cn" pitchFamily="50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5671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0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6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3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2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0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4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A657-B5BF-8246-96D7-6B96BBDCD1F0}" type="datetimeFigureOut">
              <a:rPr lang="en-US" smtClean="0"/>
              <a:t>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FCC5D-299E-1742-B39D-A39BBC3C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3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7DC09-7044-704C-8FD7-268FE10712D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0E44-7893-CC4A-B219-BD3A56FD84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71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>
              <a:lumMod val="65000"/>
              <a:lumOff val="35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595959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595959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595959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595959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595959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%0aderm.2.jpg%20%20%20%20%20%20%20%20%20%20%20%20%20%20%20%20%20%20%20%20%20%20%20%20%20%20%20%20%20%20%20%20%20%20%20%20%20%20%20%20%20%20%20%20%20%20%20%20%20%20%20%20%2000012C95%0cDawn%20Franson%20%20%20%20%20%20%20%20%20%20%20%20%20%20%20%20%20%20%20B30EFBB4: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&amp;esrc=s&amp;frm=1&amp;source=images&amp;cd=&amp;cad=rja&amp;docid=SvSzynTM5idq1M&amp;tbnid=4rEQAloVf1rW_M:&amp;ved=0CAUQjRw&amp;url=http://www.montagnasymposium.org/farber.html&amp;ei=qYIzUqT3BOWiigLAvYDgBg&amp;bvm=bv.52164340,d.cGE&amp;psig=AFQjCNEDjIW691A-wU5MWpvJeR8E7aG40w&amp;ust=137919386807146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KATIE RODAN, M.D.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SOCIAL COMMERCE:</a:t>
            </a:r>
            <a:br>
              <a:rPr lang="en-US" sz="4800" dirty="0" smtClean="0"/>
            </a:br>
            <a:r>
              <a:rPr lang="en-US" sz="4800" dirty="0" smtClean="0"/>
              <a:t>MY JOURNEY</a:t>
            </a:r>
            <a:endParaRPr lang="en-US" sz="4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42317" y="4587118"/>
            <a:ext cx="7334638" cy="0"/>
          </a:xfrm>
          <a:prstGeom prst="line">
            <a:avLst/>
          </a:prstGeom>
          <a:ln>
            <a:solidFill>
              <a:srgbClr val="717174">
                <a:alpha val="90000"/>
              </a:srgb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7152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Active3piecek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58" y="0"/>
            <a:ext cx="5781047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3706" t="40171" r="32841" b="40123"/>
          <a:stretch/>
        </p:blipFill>
        <p:spPr bwMode="auto">
          <a:xfrm>
            <a:off x="318431" y="2130738"/>
            <a:ext cx="3220992" cy="2454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360606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80435" y="821525"/>
            <a:ext cx="5287307" cy="5318752"/>
            <a:chOff x="963487" y="1153341"/>
            <a:chExt cx="5287307" cy="5318752"/>
          </a:xfrm>
        </p:grpSpPr>
        <p:grpSp>
          <p:nvGrpSpPr>
            <p:cNvPr id="6" name="Group 5"/>
            <p:cNvGrpSpPr/>
            <p:nvPr/>
          </p:nvGrpSpPr>
          <p:grpSpPr>
            <a:xfrm>
              <a:off x="963487" y="1153341"/>
              <a:ext cx="5287307" cy="5318752"/>
              <a:chOff x="963487" y="1153341"/>
              <a:chExt cx="5287307" cy="5318752"/>
            </a:xfrm>
          </p:grpSpPr>
          <p:sp>
            <p:nvSpPr>
              <p:cNvPr id="5" name="Connector 4"/>
              <p:cNvSpPr/>
              <p:nvPr/>
            </p:nvSpPr>
            <p:spPr>
              <a:xfrm>
                <a:off x="963487" y="1153341"/>
                <a:ext cx="5287307" cy="5318752"/>
              </a:xfrm>
              <a:prstGeom prst="flowChartConnector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Skin Care</a:t>
                </a:r>
                <a:endParaRPr lang="en-US" dirty="0"/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963488" y="1153341"/>
                <a:ext cx="5287306" cy="5299875"/>
              </a:xfrm>
              <a:prstGeom prst="ellipse">
                <a:avLst/>
              </a:prstGeom>
              <a:solidFill>
                <a:srgbClr val="00BBE6"/>
              </a:solidFill>
              <a:ln>
                <a:noFill/>
              </a:ln>
              <a:effectLst>
                <a:outerShdw blurRad="40000" dist="50800" dir="2160000" rotWithShape="0">
                  <a:srgbClr val="717174">
                    <a:alpha val="3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309249" y="3489552"/>
              <a:ext cx="25957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SKINCARE</a:t>
              </a:r>
              <a:endParaRPr lang="en-US" sz="3600" b="1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73706" y="3157736"/>
            <a:ext cx="1115254" cy="1076062"/>
            <a:chOff x="6627514" y="1983338"/>
            <a:chExt cx="1115254" cy="1076062"/>
          </a:xfrm>
        </p:grpSpPr>
        <p:grpSp>
          <p:nvGrpSpPr>
            <p:cNvPr id="9" name="Group 8"/>
            <p:cNvGrpSpPr/>
            <p:nvPr/>
          </p:nvGrpSpPr>
          <p:grpSpPr>
            <a:xfrm>
              <a:off x="6627514" y="1983338"/>
              <a:ext cx="1115254" cy="1076062"/>
              <a:chOff x="6510411" y="1870351"/>
              <a:chExt cx="1349457" cy="1302035"/>
            </a:xfrm>
          </p:grpSpPr>
          <p:sp>
            <p:nvSpPr>
              <p:cNvPr id="4" name="Connector 3"/>
              <p:cNvSpPr/>
              <p:nvPr/>
            </p:nvSpPr>
            <p:spPr>
              <a:xfrm>
                <a:off x="6510412" y="1870352"/>
                <a:ext cx="1349456" cy="1302034"/>
              </a:xfrm>
              <a:prstGeom prst="flowChartConnector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>
                <a:glow rad="317500">
                  <a:schemeClr val="bg1">
                    <a:alpha val="59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</p:txBody>
          </p:sp>
          <p:sp>
            <p:nvSpPr>
              <p:cNvPr id="8" name="Connector 7"/>
              <p:cNvSpPr/>
              <p:nvPr/>
            </p:nvSpPr>
            <p:spPr>
              <a:xfrm>
                <a:off x="6510411" y="1870351"/>
                <a:ext cx="1349454" cy="1302034"/>
              </a:xfrm>
              <a:prstGeom prst="flowChartConnector">
                <a:avLst/>
              </a:prstGeom>
              <a:solidFill>
                <a:srgbClr val="00BBE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61469" y="2345594"/>
              <a:ext cx="838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ACNE</a:t>
              </a:r>
              <a:endParaRPr lang="en-US" b="1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853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213E-6 -4.92019E-6 L -0.45922 -0.244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1" y="-12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BBE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#1 Dermatologist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Recommended Brand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70501013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74" y="1714500"/>
            <a:ext cx="4710544" cy="47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91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9sheets-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28" y="2605820"/>
            <a:ext cx="6213148" cy="3914284"/>
          </a:xfrm>
          <a:prstGeom prst="rect">
            <a:avLst/>
          </a:prstGeom>
        </p:spPr>
      </p:pic>
      <p:pic>
        <p:nvPicPr>
          <p:cNvPr id="9" name="Picture 8" descr="suzanne-somers-thighmas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28" y="0"/>
            <a:ext cx="68580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676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714500"/>
            <a:ext cx="7956550" cy="42322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4" descr="&#10;derm.2.jpg                                                     00012C95Dawn Franson                   B30EFBB4:"/>
          <p:cNvPicPr>
            <a:picLocks noChangeAspect="1" noChangeArrowheads="1"/>
          </p:cNvPicPr>
          <p:nvPr/>
        </p:nvPicPr>
        <p:blipFill>
          <a:blip r:embed="rId3" r:link="rId4" cstate="print"/>
          <a:srcRect l="8511" r="14894"/>
          <a:stretch>
            <a:fillRect/>
          </a:stretch>
        </p:blipFill>
        <p:spPr bwMode="auto">
          <a:xfrm>
            <a:off x="2713610" y="2168576"/>
            <a:ext cx="3855258" cy="309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0841960-illustration-of-led-television-set-on-white-background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6" y="406977"/>
            <a:ext cx="8058728" cy="60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0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ephone ga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4" y="1498999"/>
            <a:ext cx="8766383" cy="37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012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58354" y="180077"/>
            <a:ext cx="6665375" cy="6473030"/>
            <a:chOff x="1258354" y="180077"/>
            <a:chExt cx="6665375" cy="6473030"/>
          </a:xfrm>
        </p:grpSpPr>
        <p:grpSp>
          <p:nvGrpSpPr>
            <p:cNvPr id="16" name="Group 15"/>
            <p:cNvGrpSpPr/>
            <p:nvPr/>
          </p:nvGrpSpPr>
          <p:grpSpPr>
            <a:xfrm>
              <a:off x="1258354" y="180077"/>
              <a:ext cx="6665375" cy="6473030"/>
              <a:chOff x="1258354" y="180077"/>
              <a:chExt cx="6665375" cy="647303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5189644" y="4378604"/>
                <a:ext cx="1674267" cy="1295585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2175373" y="4352288"/>
                <a:ext cx="1936630" cy="1321901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565036" y="1832231"/>
                <a:ext cx="0" cy="1252660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5873830" y="4697307"/>
                <a:ext cx="1955800" cy="195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258354" y="4697307"/>
                <a:ext cx="1955800" cy="195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7966" y="180077"/>
                <a:ext cx="1966826" cy="1966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DNA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214154" y="2631265"/>
                <a:ext cx="2670854" cy="2823543"/>
                <a:chOff x="3445921" y="2832472"/>
                <a:chExt cx="2207317" cy="2121367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3445921" y="2832472"/>
                  <a:ext cx="2207317" cy="2006650"/>
                </a:xfrm>
                <a:prstGeom prst="ellipse">
                  <a:avLst/>
                </a:prstGeom>
                <a:solidFill>
                  <a:srgbClr val="54B948"/>
                </a:solidFill>
                <a:ln>
                  <a:solidFill>
                    <a:srgbClr val="22652B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dirty="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600851" y="3150191"/>
                  <a:ext cx="1923002" cy="1803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SOCIAL</a:t>
                  </a:r>
                </a:p>
                <a:p>
                  <a:pPr algn="ctr"/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COMMERCE</a:t>
                  </a:r>
                </a:p>
                <a:p>
                  <a:pPr algn="ctr"/>
                  <a:r>
                    <a:rPr lang="en-US" sz="6600" b="1" dirty="0" smtClean="0">
                      <a:solidFill>
                        <a:srgbClr val="22652B"/>
                      </a:solidFill>
                      <a:latin typeface="Helvetica"/>
                      <a:cs typeface="Helvetica"/>
                    </a:rPr>
                    <a:t>1.0</a:t>
                  </a:r>
                </a:p>
                <a:p>
                  <a:pPr algn="ctr"/>
                  <a:r>
                    <a:rPr lang="en-US" sz="2800" b="1" dirty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 </a:t>
                  </a:r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       </a:t>
                  </a:r>
                  <a:endParaRPr lang="en-US" sz="2800" b="1" dirty="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1351126" y="5157623"/>
                <a:ext cx="166776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10 K</a:t>
                </a:r>
              </a:p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HOURS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787141" y="5275097"/>
                <a:ext cx="213658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717174"/>
                    </a:solidFill>
                    <a:latin typeface="Helvetica"/>
                    <a:cs typeface="Helvetica"/>
                  </a:rPr>
                  <a:t>DISRUPTIVE  INNOVATION</a:t>
                </a:r>
                <a:endParaRPr lang="en-US" sz="20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3892045" y="4052992"/>
              <a:ext cx="1297599" cy="0"/>
            </a:xfrm>
            <a:prstGeom prst="line">
              <a:avLst/>
            </a:prstGeom>
            <a:ln>
              <a:solidFill>
                <a:srgbClr val="22652B">
                  <a:alpha val="74000"/>
                </a:srgb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36062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opical-islan3d-desktop-px-h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r="8849"/>
          <a:stretch/>
        </p:blipFill>
        <p:spPr>
          <a:xfrm>
            <a:off x="177800" y="0"/>
            <a:ext cx="877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58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500" r="12500"/>
          <a:stretch>
            <a:fillRect/>
          </a:stretch>
        </p:blipFill>
        <p:spPr>
          <a:xfrm>
            <a:off x="689991" y="314405"/>
            <a:ext cx="3051166" cy="2669770"/>
          </a:xfrm>
          <a:prstGeom prst="rect">
            <a:avLst/>
          </a:prstGeom>
        </p:spPr>
      </p:pic>
      <p:pic>
        <p:nvPicPr>
          <p:cNvPr id="5" name="Picture 4" descr="photo 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12500"/>
          <a:stretch>
            <a:fillRect/>
          </a:stretch>
        </p:blipFill>
        <p:spPr>
          <a:xfrm>
            <a:off x="5353037" y="307481"/>
            <a:ext cx="2924034" cy="2669770"/>
          </a:xfrm>
          <a:prstGeom prst="rect">
            <a:avLst/>
          </a:prstGeom>
        </p:spPr>
      </p:pic>
      <p:pic>
        <p:nvPicPr>
          <p:cNvPr id="6" name="Picture 5" descr="photo 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500" r="12500"/>
          <a:stretch>
            <a:fillRect/>
          </a:stretch>
        </p:blipFill>
        <p:spPr>
          <a:xfrm>
            <a:off x="5253523" y="3540740"/>
            <a:ext cx="3029960" cy="2651215"/>
          </a:xfrm>
          <a:prstGeom prst="rect">
            <a:avLst/>
          </a:prstGeom>
        </p:spPr>
      </p:pic>
      <p:pic>
        <p:nvPicPr>
          <p:cNvPr id="7" name="Picture 6" descr="photo 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500" r="12500"/>
          <a:stretch>
            <a:fillRect/>
          </a:stretch>
        </p:blipFill>
        <p:spPr>
          <a:xfrm>
            <a:off x="692469" y="3522185"/>
            <a:ext cx="3051166" cy="2669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2554" y="3033889"/>
            <a:ext cx="182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WRINKLES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034" y="3033889"/>
            <a:ext cx="19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DARKNESS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2034" y="6248400"/>
            <a:ext cx="184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DULLNESS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6248400"/>
            <a:ext cx="206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SENSITIVITY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3278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445" y="3005667"/>
            <a:ext cx="4487333" cy="3866444"/>
          </a:xfrm>
          <a:prstGeom prst="rect">
            <a:avLst/>
          </a:prstGeom>
          <a:solidFill>
            <a:srgbClr val="00B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623" y="2906160"/>
            <a:ext cx="124906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chemeClr val="bg1">
                    <a:alpha val="34000"/>
                  </a:schemeClr>
                </a:solidFill>
                <a:latin typeface="Helvetica"/>
                <a:cs typeface="Helvetica"/>
              </a:rPr>
              <a:t>“</a:t>
            </a:r>
            <a:endParaRPr lang="en-US" sz="16600" b="1" dirty="0">
              <a:solidFill>
                <a:schemeClr val="bg1">
                  <a:alpha val="34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7766" y="3979592"/>
            <a:ext cx="124906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chemeClr val="bg1">
                    <a:alpha val="34000"/>
                  </a:schemeClr>
                </a:solidFill>
                <a:latin typeface="Helvetica"/>
                <a:cs typeface="Helvetica"/>
              </a:rPr>
              <a:t>”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744" y="465138"/>
            <a:ext cx="3013075" cy="2303462"/>
          </a:xfr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80800" y="3854690"/>
            <a:ext cx="3550025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/>
          <a:p>
            <a:pPr eaLnBrk="0" hangingPunct="0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Lauder </a:t>
            </a:r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Signs </a:t>
            </a:r>
            <a:endParaRPr lang="en-US" sz="3600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eaLnBrk="0" hangingPunct="0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Deal For </a:t>
            </a:r>
          </a:p>
          <a:p>
            <a:pPr eaLnBrk="0" hangingPunct="0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Rodan + Fields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2564" r="10179" b="3317"/>
          <a:stretch/>
        </p:blipFill>
        <p:spPr>
          <a:xfrm>
            <a:off x="4532587" y="-1"/>
            <a:ext cx="4413858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44282" y="5609017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Women’s Wear Daily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158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r="1204"/>
          <a:stretch/>
        </p:blipFill>
        <p:spPr bwMode="auto">
          <a:xfrm>
            <a:off x="2800005" y="308832"/>
            <a:ext cx="3808193" cy="282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4290" y="4209623"/>
            <a:ext cx="8426493" cy="2908460"/>
            <a:chOff x="438990" y="3336424"/>
            <a:chExt cx="8426493" cy="2908460"/>
          </a:xfrm>
        </p:grpSpPr>
        <p:pic>
          <p:nvPicPr>
            <p:cNvPr id="7169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76" b="49018"/>
            <a:stretch/>
          </p:blipFill>
          <p:spPr bwMode="auto">
            <a:xfrm>
              <a:off x="1796378" y="3878074"/>
              <a:ext cx="4614550" cy="1415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Redefine-group- no background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90" y="4036223"/>
              <a:ext cx="1394993" cy="1233471"/>
            </a:xfrm>
            <a:prstGeom prst="rect">
              <a:avLst/>
            </a:prstGeom>
          </p:spPr>
        </p:pic>
        <p:pic>
          <p:nvPicPr>
            <p:cNvPr id="6" name="Picture 5" descr="Cover 1_02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CFF"/>
                </a:clrFrom>
                <a:clrTo>
                  <a:srgbClr val="FC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706" y="3336424"/>
              <a:ext cx="2183163" cy="2908460"/>
            </a:xfrm>
            <a:prstGeom prst="rect">
              <a:avLst/>
            </a:prstGeom>
          </p:spPr>
        </p:pic>
        <p:pic>
          <p:nvPicPr>
            <p:cNvPr id="7" name="Picture 6" descr="AMP_MD_Hero.jpg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4" t="9146" r="7656" b="16564"/>
            <a:stretch/>
          </p:blipFill>
          <p:spPr>
            <a:xfrm>
              <a:off x="7597924" y="3892922"/>
              <a:ext cx="1267559" cy="1623340"/>
            </a:xfrm>
            <a:prstGeom prst="rect">
              <a:avLst/>
            </a:prstGeom>
          </p:spPr>
        </p:pic>
      </p:grpSp>
      <p:pic>
        <p:nvPicPr>
          <p:cNvPr id="8" name="Picture 7" descr="RF_logo_NoDer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04" y="4193478"/>
            <a:ext cx="4119723" cy="3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244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2235" r="1663" b="4189"/>
          <a:stretch>
            <a:fillRect/>
          </a:stretch>
        </p:blipFill>
        <p:spPr bwMode="auto">
          <a:xfrm>
            <a:off x="847526" y="2498846"/>
            <a:ext cx="3183942" cy="3618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6447" t="21464" r="21720"/>
          <a:stretch>
            <a:fillRect/>
          </a:stretch>
        </p:blipFill>
        <p:spPr bwMode="auto">
          <a:xfrm>
            <a:off x="5222558" y="2503283"/>
            <a:ext cx="3183942" cy="3618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1391709" y="6354921"/>
            <a:ext cx="2143125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9043" y="6354921"/>
            <a:ext cx="2350972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 9 MONTHS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28" y="491682"/>
            <a:ext cx="6924343" cy="179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51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10872" y="5107654"/>
            <a:ext cx="2143125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470" y="5107654"/>
            <a:ext cx="2350972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 5 WEEKS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46257" r="23860" b="20246"/>
          <a:stretch/>
        </p:blipFill>
        <p:spPr bwMode="auto">
          <a:xfrm>
            <a:off x="591161" y="1664743"/>
            <a:ext cx="8211564" cy="346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150" y="614332"/>
            <a:ext cx="4711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56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17868" t="15491" r="5556" b="37690"/>
          <a:stretch>
            <a:fillRect/>
          </a:stretch>
        </p:blipFill>
        <p:spPr bwMode="auto">
          <a:xfrm>
            <a:off x="4960407" y="1516231"/>
            <a:ext cx="2958126" cy="4097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t="6734"/>
          <a:stretch>
            <a:fillRect/>
          </a:stretch>
        </p:blipFill>
        <p:spPr bwMode="auto">
          <a:xfrm>
            <a:off x="1271793" y="1551150"/>
            <a:ext cx="2678723" cy="3997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539592" y="5802639"/>
            <a:ext cx="2143125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3984" y="5802640"/>
            <a:ext cx="2350972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 75 DAYS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603250"/>
            <a:ext cx="5029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910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2095" y="5919978"/>
            <a:ext cx="2143125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0715" y="5926090"/>
            <a:ext cx="2350972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 8 WEEKS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8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0" y="1391148"/>
            <a:ext cx="8233350" cy="442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603250"/>
            <a:ext cx="57531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57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artment sto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 r="2653"/>
          <a:stretch/>
        </p:blipFill>
        <p:spPr>
          <a:xfrm>
            <a:off x="179044" y="560346"/>
            <a:ext cx="8787156" cy="59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5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s House Call Footage_Edit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0"/>
            <a:ext cx="9144000" cy="68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30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1-07 at 8.13.4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4933" b="2830"/>
          <a:stretch/>
        </p:blipFill>
        <p:spPr>
          <a:xfrm>
            <a:off x="185465" y="189183"/>
            <a:ext cx="8739460" cy="66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6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lmalouise-female-frien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5" y="0"/>
            <a:ext cx="6851963" cy="3443111"/>
          </a:xfrm>
          <a:prstGeom prst="rect">
            <a:avLst/>
          </a:prstGeom>
        </p:spPr>
      </p:pic>
      <p:pic>
        <p:nvPicPr>
          <p:cNvPr id="7" name="Picture 6" descr="ThelmaLouise-ca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/>
          <a:stretch/>
        </p:blipFill>
        <p:spPr>
          <a:xfrm>
            <a:off x="1142001" y="3419925"/>
            <a:ext cx="6852000" cy="34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567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58354" y="180077"/>
            <a:ext cx="6665375" cy="6473030"/>
            <a:chOff x="1258354" y="180077"/>
            <a:chExt cx="6665375" cy="6473030"/>
          </a:xfrm>
        </p:grpSpPr>
        <p:grpSp>
          <p:nvGrpSpPr>
            <p:cNvPr id="16" name="Group 15"/>
            <p:cNvGrpSpPr/>
            <p:nvPr/>
          </p:nvGrpSpPr>
          <p:grpSpPr>
            <a:xfrm>
              <a:off x="1258354" y="180077"/>
              <a:ext cx="6665375" cy="6473030"/>
              <a:chOff x="1258354" y="180077"/>
              <a:chExt cx="6665375" cy="647303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5189644" y="4378604"/>
                <a:ext cx="1674267" cy="1295585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2175373" y="4352288"/>
                <a:ext cx="1936630" cy="1321901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565036" y="1832231"/>
                <a:ext cx="0" cy="1252660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5873830" y="4697307"/>
                <a:ext cx="1955800" cy="195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258354" y="4697307"/>
                <a:ext cx="1955800" cy="195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7966" y="180077"/>
                <a:ext cx="1966826" cy="1966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DNA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214154" y="2631265"/>
                <a:ext cx="2670854" cy="2823543"/>
                <a:chOff x="3445921" y="2832472"/>
                <a:chExt cx="2207317" cy="2121367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3445921" y="2832472"/>
                  <a:ext cx="2207317" cy="2006650"/>
                </a:xfrm>
                <a:prstGeom prst="ellipse">
                  <a:avLst/>
                </a:prstGeom>
                <a:solidFill>
                  <a:srgbClr val="54B948"/>
                </a:solidFill>
                <a:ln>
                  <a:solidFill>
                    <a:srgbClr val="22652B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dirty="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600851" y="3150191"/>
                  <a:ext cx="1923002" cy="1803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SOCIAL</a:t>
                  </a:r>
                </a:p>
                <a:p>
                  <a:pPr algn="ctr"/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COMMERCE</a:t>
                  </a:r>
                </a:p>
                <a:p>
                  <a:pPr algn="ctr"/>
                  <a:r>
                    <a:rPr lang="en-US" sz="6600" b="1" dirty="0" smtClean="0">
                      <a:solidFill>
                        <a:srgbClr val="22652B"/>
                      </a:solidFill>
                      <a:latin typeface="Helvetica"/>
                      <a:cs typeface="Helvetica"/>
                    </a:rPr>
                    <a:t>2.0</a:t>
                  </a:r>
                </a:p>
                <a:p>
                  <a:pPr algn="ctr"/>
                  <a:r>
                    <a:rPr lang="en-US" sz="2800" b="1" dirty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 </a:t>
                  </a:r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       </a:t>
                  </a:r>
                  <a:endParaRPr lang="en-US" sz="2800" b="1" dirty="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1351126" y="5157623"/>
                <a:ext cx="166776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10 K</a:t>
                </a:r>
              </a:p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HOURS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787141" y="5275097"/>
                <a:ext cx="213658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717174"/>
                    </a:solidFill>
                    <a:latin typeface="Helvetica"/>
                    <a:cs typeface="Helvetica"/>
                  </a:rPr>
                  <a:t>DISRUPTIVE  INNOVATION</a:t>
                </a:r>
                <a:endParaRPr lang="en-US" sz="20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3892045" y="4052992"/>
              <a:ext cx="1297599" cy="0"/>
            </a:xfrm>
            <a:prstGeom prst="line">
              <a:avLst/>
            </a:prstGeom>
            <a:ln>
              <a:solidFill>
                <a:srgbClr val="22652B">
                  <a:alpha val="74000"/>
                </a:srgb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70402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040089" y="1363954"/>
            <a:ext cx="5062275" cy="4209454"/>
            <a:chOff x="2040089" y="1211100"/>
            <a:chExt cx="5062275" cy="4209454"/>
          </a:xfrm>
        </p:grpSpPr>
        <p:pic>
          <p:nvPicPr>
            <p:cNvPr id="3" name="Picture 2" descr="4 way intersection cop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0089" y="1240844"/>
              <a:ext cx="5058697" cy="417104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046046" y="1211100"/>
              <a:ext cx="5056318" cy="4209454"/>
            </a:xfrm>
            <a:prstGeom prst="rect">
              <a:avLst/>
            </a:prstGeom>
            <a:noFill/>
            <a:ln w="762000">
              <a:solidFill>
                <a:schemeClr val="bg1">
                  <a:alpha val="26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72238" y="928902"/>
            <a:ext cx="3076400" cy="1923379"/>
            <a:chOff x="6472238" y="928902"/>
            <a:chExt cx="3076400" cy="1923379"/>
          </a:xfrm>
        </p:grpSpPr>
        <p:pic>
          <p:nvPicPr>
            <p:cNvPr id="23" name="Picture 22" descr="arrow-box-blu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/>
            <a:stretch/>
          </p:blipFill>
          <p:spPr>
            <a:xfrm rot="10800000">
              <a:off x="6472238" y="928902"/>
              <a:ext cx="3076400" cy="19233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 bwMode="gray">
            <a:xfrm>
              <a:off x="6834234" y="1527328"/>
              <a:ext cx="1851789" cy="718145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400" b="1" dirty="0">
                  <a:latin typeface="Trade Gothic LT Std Cn"/>
                  <a:cs typeface="Trade Gothic LT Std Cn"/>
                </a:rPr>
                <a:t>Breakthroughs</a:t>
              </a:r>
            </a:p>
            <a:p>
              <a:pPr algn="l">
                <a:lnSpc>
                  <a:spcPts val="2400"/>
                </a:lnSpc>
              </a:pPr>
              <a:r>
                <a:rPr lang="en-US" sz="2400" b="1" dirty="0">
                  <a:latin typeface="Trade Gothic LT Std Cn"/>
                  <a:cs typeface="Trade Gothic LT Std Cn"/>
                </a:rPr>
                <a:t>In </a:t>
              </a:r>
              <a:r>
                <a:rPr lang="en-US" sz="2400" b="1" dirty="0" smtClean="0">
                  <a:latin typeface="Trade Gothic LT Std Cn"/>
                  <a:cs typeface="Trade Gothic LT Std Cn"/>
                </a:rPr>
                <a:t>Skincare</a:t>
              </a:r>
              <a:endParaRPr lang="en-US" sz="2400" b="1" dirty="0">
                <a:latin typeface="Trade Gothic LT Std Cn"/>
                <a:cs typeface="Trade Gothic LT Std Cn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928902"/>
            <a:ext cx="3076400" cy="1923379"/>
            <a:chOff x="0" y="928902"/>
            <a:chExt cx="3076400" cy="1923379"/>
          </a:xfrm>
        </p:grpSpPr>
        <p:pic>
          <p:nvPicPr>
            <p:cNvPr id="11" name="Picture 10" descr="arrow-box-blu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/>
            <a:stretch/>
          </p:blipFill>
          <p:spPr>
            <a:xfrm>
              <a:off x="0" y="928902"/>
              <a:ext cx="3076400" cy="192337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gray">
            <a:xfrm>
              <a:off x="8906" y="1377632"/>
              <a:ext cx="2779545" cy="10259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2400" b="1" dirty="0">
                  <a:latin typeface="Trade Gothic LT Std Cn"/>
                  <a:cs typeface="Trade Gothic LT Std Cn"/>
                </a:rPr>
                <a:t>$2.9+ Billion Spent </a:t>
              </a:r>
              <a:br>
                <a:rPr lang="en-US" sz="2400" b="1" dirty="0">
                  <a:latin typeface="Trade Gothic LT Std Cn"/>
                  <a:cs typeface="Trade Gothic LT Std Cn"/>
                </a:rPr>
              </a:br>
              <a:r>
                <a:rPr lang="en-US" sz="2400" b="1" dirty="0">
                  <a:latin typeface="Trade Gothic LT Std Cn"/>
                  <a:cs typeface="Trade Gothic LT Std Cn"/>
                </a:rPr>
                <a:t>Annually on Anti-Aging Skincare </a:t>
              </a:r>
              <a:r>
                <a:rPr lang="en-US" sz="2400" b="1" dirty="0" smtClean="0">
                  <a:latin typeface="Trade Gothic LT Std Cn"/>
                  <a:cs typeface="Trade Gothic LT Std Cn"/>
                </a:rPr>
                <a:t>Products</a:t>
              </a:r>
              <a:endParaRPr lang="en-US" sz="2400" b="1" dirty="0">
                <a:latin typeface="Trade Gothic LT Std Cn"/>
                <a:cs typeface="Trade Gothic LT Std Cn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37971" y="4114800"/>
            <a:ext cx="3110667" cy="1923379"/>
            <a:chOff x="6437971" y="4114800"/>
            <a:chExt cx="3110667" cy="1923379"/>
          </a:xfrm>
        </p:grpSpPr>
        <p:pic>
          <p:nvPicPr>
            <p:cNvPr id="24" name="Picture 23" descr="arrow-box-blu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/>
            <a:stretch/>
          </p:blipFill>
          <p:spPr>
            <a:xfrm rot="10800000">
              <a:off x="6472238" y="4114800"/>
              <a:ext cx="3076400" cy="192337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 bwMode="gray">
            <a:xfrm>
              <a:off x="6437971" y="4558966"/>
              <a:ext cx="3087547" cy="1020793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400" b="1" dirty="0">
                  <a:latin typeface="Trade Gothic LT Std Cn"/>
                  <a:cs typeface="Trade Gothic LT Std Cn"/>
                </a:rPr>
                <a:t>Shift in Power </a:t>
              </a:r>
              <a:r>
                <a:rPr lang="en-US" sz="2400" b="1" dirty="0" smtClean="0">
                  <a:latin typeface="Trade Gothic LT Std Cn"/>
                  <a:cs typeface="Trade Gothic LT Std Cn"/>
                </a:rPr>
                <a:t/>
              </a:r>
              <a:br>
                <a:rPr lang="en-US" sz="2400" b="1" dirty="0" smtClean="0">
                  <a:latin typeface="Trade Gothic LT Std Cn"/>
                  <a:cs typeface="Trade Gothic LT Std Cn"/>
                </a:rPr>
              </a:br>
              <a:r>
                <a:rPr lang="en-US" sz="2400" b="1" dirty="0" smtClean="0">
                  <a:latin typeface="Trade Gothic LT Std Cn"/>
                  <a:cs typeface="Trade Gothic LT Std Cn"/>
                </a:rPr>
                <a:t>from Corporations </a:t>
              </a:r>
              <a:br>
                <a:rPr lang="en-US" sz="2400" b="1" dirty="0" smtClean="0">
                  <a:latin typeface="Trade Gothic LT Std Cn"/>
                  <a:cs typeface="Trade Gothic LT Std Cn"/>
                </a:rPr>
              </a:br>
              <a:r>
                <a:rPr lang="en-US" sz="2400" b="1" dirty="0" smtClean="0">
                  <a:latin typeface="Trade Gothic LT Std Cn"/>
                  <a:cs typeface="Trade Gothic LT Std Cn"/>
                </a:rPr>
                <a:t>to Individuals</a:t>
              </a:r>
              <a:endParaRPr lang="en-US" sz="2400" b="1" dirty="0">
                <a:latin typeface="Trade Gothic LT Std Cn"/>
                <a:cs typeface="Trade Gothic LT Std Cn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0" y="4114800"/>
            <a:ext cx="3076400" cy="1923379"/>
            <a:chOff x="0" y="4114800"/>
            <a:chExt cx="3076400" cy="1923379"/>
          </a:xfrm>
        </p:grpSpPr>
        <p:pic>
          <p:nvPicPr>
            <p:cNvPr id="25" name="Picture 24" descr="arrow-box-blu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/>
            <a:stretch/>
          </p:blipFill>
          <p:spPr>
            <a:xfrm>
              <a:off x="0" y="4114800"/>
              <a:ext cx="3076400" cy="19233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 bwMode="gray">
            <a:xfrm>
              <a:off x="147836" y="4714480"/>
              <a:ext cx="2786854" cy="713016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2400" b="1" dirty="0">
                  <a:latin typeface="Trade Gothic LT Std Cn"/>
                  <a:cs typeface="Trade Gothic LT Std Cn"/>
                </a:rPr>
                <a:t>Rise of </a:t>
              </a:r>
            </a:p>
            <a:p>
              <a:pPr algn="r">
                <a:lnSpc>
                  <a:spcPts val="2400"/>
                </a:lnSpc>
              </a:pPr>
              <a:r>
                <a:rPr lang="en-US" sz="2400" b="1" dirty="0" smtClean="0">
                  <a:latin typeface="Trade Gothic LT Std Cn"/>
                  <a:cs typeface="Trade Gothic LT Std Cn"/>
                </a:rPr>
                <a:t>Social Media</a:t>
              </a:r>
              <a:endParaRPr lang="en-US" sz="2400" b="1" dirty="0">
                <a:latin typeface="Trade Gothic LT Std Cn"/>
                <a:cs typeface="Trade Gothic LT Std C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466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58354" y="180077"/>
            <a:ext cx="6665375" cy="6473030"/>
            <a:chOff x="1258354" y="180077"/>
            <a:chExt cx="6665375" cy="647303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189644" y="4378604"/>
              <a:ext cx="1674267" cy="1295585"/>
            </a:xfrm>
            <a:prstGeom prst="line">
              <a:avLst/>
            </a:prstGeom>
            <a:ln w="38100" cmpd="sng">
              <a:solidFill>
                <a:srgbClr val="7171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175373" y="4352288"/>
              <a:ext cx="1936630" cy="1321901"/>
            </a:xfrm>
            <a:prstGeom prst="line">
              <a:avLst/>
            </a:prstGeom>
            <a:ln w="38100" cmpd="sng">
              <a:solidFill>
                <a:srgbClr val="7171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65036" y="1832231"/>
              <a:ext cx="0" cy="1252660"/>
            </a:xfrm>
            <a:prstGeom prst="line">
              <a:avLst/>
            </a:prstGeom>
            <a:ln w="38100" cmpd="sng">
              <a:solidFill>
                <a:srgbClr val="7171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5873830" y="4697307"/>
              <a:ext cx="1955800" cy="19558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717174"/>
                </a:solidFill>
                <a:latin typeface="Helvetica"/>
                <a:cs typeface="Helvetica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58354" y="4697307"/>
              <a:ext cx="1955800" cy="19558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717174"/>
                </a:solidFill>
                <a:latin typeface="Helvetica"/>
                <a:cs typeface="Helvetica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57966" y="180077"/>
              <a:ext cx="1966826" cy="1966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17174"/>
                  </a:solidFill>
                  <a:latin typeface="Helvetica"/>
                  <a:cs typeface="Helvetica"/>
                </a:rPr>
                <a:t>DNA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214154" y="2631265"/>
              <a:ext cx="2670854" cy="2670852"/>
              <a:chOff x="3445921" y="2832472"/>
              <a:chExt cx="2207317" cy="200665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3445921" y="2832472"/>
                <a:ext cx="2207317" cy="2006650"/>
              </a:xfrm>
              <a:prstGeom prst="ellipse">
                <a:avLst/>
              </a:prstGeom>
              <a:solidFill>
                <a:srgbClr val="54B948"/>
              </a:solidFill>
              <a:ln>
                <a:solidFill>
                  <a:srgbClr val="22652B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atin typeface="Helvetica"/>
                  <a:cs typeface="Helvetica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3601790" y="3406337"/>
                <a:ext cx="1923002" cy="104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FFFF"/>
                    </a:solidFill>
                    <a:latin typeface="Helvetica"/>
                    <a:cs typeface="Helvetica"/>
                  </a:rPr>
                  <a:t>    SOCIAL</a:t>
                </a:r>
              </a:p>
              <a:p>
                <a:r>
                  <a:rPr lang="en-US" sz="2800" b="1" dirty="0" smtClean="0">
                    <a:solidFill>
                      <a:srgbClr val="FFFFFF"/>
                    </a:solidFill>
                    <a:latin typeface="Helvetica"/>
                    <a:cs typeface="Helvetica"/>
                  </a:rPr>
                  <a:t>COMMERCE</a:t>
                </a:r>
              </a:p>
              <a:p>
                <a:r>
                  <a:rPr lang="en-US" sz="2800" b="1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sz="2800" b="1" dirty="0" smtClean="0">
                    <a:solidFill>
                      <a:srgbClr val="FFFFFF"/>
                    </a:solidFill>
                    <a:latin typeface="Helvetica"/>
                    <a:cs typeface="Helvetica"/>
                  </a:rPr>
                  <a:t>       </a:t>
                </a:r>
                <a:endParaRPr lang="en-US" sz="2800" b="1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351126" y="5157623"/>
              <a:ext cx="166776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17174"/>
                  </a:solidFill>
                  <a:latin typeface="Helvetica"/>
                  <a:cs typeface="Helvetica"/>
                </a:rPr>
                <a:t>10 K</a:t>
              </a:r>
            </a:p>
            <a:p>
              <a:pPr algn="ctr"/>
              <a:r>
                <a:rPr lang="en-US" sz="2800" b="1" dirty="0">
                  <a:solidFill>
                    <a:srgbClr val="717174"/>
                  </a:solidFill>
                  <a:latin typeface="Helvetica"/>
                  <a:cs typeface="Helvetica"/>
                </a:rPr>
                <a:t>HOURS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87141" y="5275097"/>
              <a:ext cx="21365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717174"/>
                  </a:solidFill>
                  <a:latin typeface="Helvetica"/>
                  <a:cs typeface="Helvetica"/>
                </a:rPr>
                <a:t>DISRUPTIVE  INNOVATION</a:t>
              </a:r>
              <a:endParaRPr lang="en-US" sz="2000" b="1" dirty="0">
                <a:solidFill>
                  <a:srgbClr val="717174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7762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llr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2" y="534883"/>
            <a:ext cx="8754066" cy="58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062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se of a diff color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8"/>
          <a:stretch/>
        </p:blipFill>
        <p:spPr>
          <a:xfrm>
            <a:off x="202179" y="0"/>
            <a:ext cx="8735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339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58354" y="180077"/>
            <a:ext cx="6665375" cy="6473030"/>
            <a:chOff x="1258354" y="180077"/>
            <a:chExt cx="6665375" cy="6473030"/>
          </a:xfrm>
        </p:grpSpPr>
        <p:grpSp>
          <p:nvGrpSpPr>
            <p:cNvPr id="16" name="Group 15"/>
            <p:cNvGrpSpPr/>
            <p:nvPr/>
          </p:nvGrpSpPr>
          <p:grpSpPr>
            <a:xfrm>
              <a:off x="1258354" y="180077"/>
              <a:ext cx="6665375" cy="6473030"/>
              <a:chOff x="1258354" y="180077"/>
              <a:chExt cx="6665375" cy="647303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5189644" y="4378604"/>
                <a:ext cx="1674267" cy="1295585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2175373" y="4352288"/>
                <a:ext cx="1936630" cy="1321901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565036" y="1832231"/>
                <a:ext cx="0" cy="1252660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5873830" y="4697307"/>
                <a:ext cx="1955800" cy="195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258354" y="4697307"/>
                <a:ext cx="1955800" cy="195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7966" y="180077"/>
                <a:ext cx="1966826" cy="1966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DNA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214154" y="2631265"/>
                <a:ext cx="2670854" cy="2823543"/>
                <a:chOff x="3445921" y="2832472"/>
                <a:chExt cx="2207317" cy="2121367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3445921" y="2832472"/>
                  <a:ext cx="2207317" cy="2006650"/>
                </a:xfrm>
                <a:prstGeom prst="ellipse">
                  <a:avLst/>
                </a:prstGeom>
                <a:solidFill>
                  <a:srgbClr val="54B948"/>
                </a:solidFill>
                <a:ln>
                  <a:solidFill>
                    <a:srgbClr val="22652B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dirty="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600851" y="3150191"/>
                  <a:ext cx="1923002" cy="1803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SOCIAL</a:t>
                  </a:r>
                </a:p>
                <a:p>
                  <a:pPr algn="ctr"/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COMMERCE</a:t>
                  </a:r>
                </a:p>
                <a:p>
                  <a:pPr algn="ctr"/>
                  <a:r>
                    <a:rPr lang="en-US" sz="6600" b="1" dirty="0" smtClean="0">
                      <a:solidFill>
                        <a:srgbClr val="22652B"/>
                      </a:solidFill>
                      <a:latin typeface="Helvetica"/>
                      <a:cs typeface="Helvetica"/>
                    </a:rPr>
                    <a:t>3.0</a:t>
                  </a:r>
                </a:p>
                <a:p>
                  <a:pPr algn="ctr"/>
                  <a:r>
                    <a:rPr lang="en-US" sz="2800" b="1" dirty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 </a:t>
                  </a:r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       </a:t>
                  </a:r>
                  <a:endParaRPr lang="en-US" sz="2800" b="1" dirty="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1351126" y="5157623"/>
                <a:ext cx="166776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10 K</a:t>
                </a:r>
              </a:p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HOURS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787141" y="5275097"/>
                <a:ext cx="213658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717174"/>
                    </a:solidFill>
                    <a:latin typeface="Helvetica"/>
                    <a:cs typeface="Helvetica"/>
                  </a:rPr>
                  <a:t>DISRUPTIVE  INNOVATION</a:t>
                </a:r>
                <a:endParaRPr lang="en-US" sz="20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3892045" y="4052992"/>
              <a:ext cx="1297599" cy="0"/>
            </a:xfrm>
            <a:prstGeom prst="line">
              <a:avLst/>
            </a:prstGeom>
            <a:ln>
              <a:solidFill>
                <a:srgbClr val="22652B">
                  <a:alpha val="74000"/>
                </a:srgb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37308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1-07 at 9.03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88128"/>
            <a:ext cx="899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56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" y="69947"/>
            <a:ext cx="8906692" cy="67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17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2"/>
            <a:ext cx="9119488" cy="695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2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0" y="181818"/>
            <a:ext cx="8555187" cy="5426868"/>
          </a:xfrm>
          <a:prstGeom prst="rect">
            <a:avLst/>
          </a:prstGeom>
        </p:spPr>
      </p:pic>
      <p:pic>
        <p:nvPicPr>
          <p:cNvPr id="3" name="Picture 2" descr="Screen Shot 2014-01-07 at 9.06.5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18888" r="14598" b="15411"/>
          <a:stretch/>
        </p:blipFill>
        <p:spPr>
          <a:xfrm>
            <a:off x="4149961" y="2364431"/>
            <a:ext cx="4246803" cy="23613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rgbClr val="000000">
                <a:alpha val="32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12174" r="17152" b="10006"/>
          <a:stretch/>
        </p:blipFill>
        <p:spPr>
          <a:xfrm>
            <a:off x="4505118" y="4366459"/>
            <a:ext cx="4147948" cy="23613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739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1-07 at 9.1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1" y="0"/>
            <a:ext cx="7563029" cy="6858000"/>
          </a:xfrm>
          <a:prstGeom prst="rect">
            <a:avLst/>
          </a:prstGeom>
          <a:effectLst>
            <a:outerShdw blurRad="82550" dist="76200" dir="1050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3" name="Picture 2" descr="Screen Shot 2014-01-07 at 9.11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46" y="2328257"/>
            <a:ext cx="4433973" cy="3871161"/>
          </a:xfrm>
          <a:prstGeom prst="rect">
            <a:avLst/>
          </a:prstGeom>
          <a:ln w="190500" cap="flat">
            <a:solidFill>
              <a:schemeClr val="bg1"/>
            </a:solidFill>
            <a:miter lim="800000"/>
          </a:ln>
          <a:effectLst>
            <a:outerShdw blurRad="50800" dist="38100" dir="1038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237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8" y="658462"/>
            <a:ext cx="8667264" cy="4867916"/>
          </a:xfrm>
          <a:prstGeom prst="rect">
            <a:avLst/>
          </a:prstGeom>
          <a:effectLst>
            <a:outerShdw blurRad="82550" dist="76200" dir="105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206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1-07 at 9.29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67" y="0"/>
            <a:ext cx="6159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58354" y="180077"/>
            <a:ext cx="6665375" cy="6473030"/>
            <a:chOff x="1258354" y="180077"/>
            <a:chExt cx="6665375" cy="6473030"/>
          </a:xfrm>
        </p:grpSpPr>
        <p:grpSp>
          <p:nvGrpSpPr>
            <p:cNvPr id="28" name="Group 27"/>
            <p:cNvGrpSpPr/>
            <p:nvPr/>
          </p:nvGrpSpPr>
          <p:grpSpPr>
            <a:xfrm>
              <a:off x="1258354" y="180077"/>
              <a:ext cx="6665375" cy="6473030"/>
              <a:chOff x="1258354" y="180077"/>
              <a:chExt cx="6665375" cy="647303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189644" y="4378604"/>
                <a:ext cx="1674267" cy="1295585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2175373" y="4352288"/>
                <a:ext cx="1936630" cy="1321901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565036" y="1832231"/>
                <a:ext cx="0" cy="1252660"/>
              </a:xfrm>
              <a:prstGeom prst="line">
                <a:avLst/>
              </a:prstGeom>
              <a:ln w="38100" cmpd="sng">
                <a:solidFill>
                  <a:srgbClr val="7171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5873830" y="4697307"/>
                <a:ext cx="1955800" cy="195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258354" y="4697307"/>
                <a:ext cx="1955800" cy="19558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557966" y="180077"/>
                <a:ext cx="1966826" cy="1966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DNA</a:t>
                </a: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3214154" y="2631265"/>
                <a:ext cx="2670854" cy="2823543"/>
                <a:chOff x="3445921" y="2832472"/>
                <a:chExt cx="2207317" cy="2121367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3445921" y="2832472"/>
                  <a:ext cx="2207317" cy="2006650"/>
                </a:xfrm>
                <a:prstGeom prst="ellipse">
                  <a:avLst/>
                </a:prstGeom>
                <a:solidFill>
                  <a:srgbClr val="54B948"/>
                </a:solidFill>
                <a:ln>
                  <a:solidFill>
                    <a:srgbClr val="22652B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dirty="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3600851" y="3150191"/>
                  <a:ext cx="1923002" cy="18036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SOCIAL</a:t>
                  </a:r>
                </a:p>
                <a:p>
                  <a:pPr algn="ctr"/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COMMERCE</a:t>
                  </a:r>
                </a:p>
                <a:p>
                  <a:pPr algn="ctr"/>
                  <a:r>
                    <a:rPr lang="en-US" sz="6600" b="1" dirty="0" smtClean="0">
                      <a:solidFill>
                        <a:srgbClr val="22652B"/>
                      </a:solidFill>
                      <a:latin typeface="Helvetica"/>
                      <a:cs typeface="Helvetica"/>
                    </a:rPr>
                    <a:t>0.0</a:t>
                  </a:r>
                </a:p>
                <a:p>
                  <a:pPr algn="ctr"/>
                  <a:r>
                    <a:rPr lang="en-US" sz="2800" b="1" dirty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 </a:t>
                  </a:r>
                  <a:r>
                    <a:rPr lang="en-US" sz="2800" b="1" dirty="0" smtClean="0">
                      <a:solidFill>
                        <a:srgbClr val="FFFFFF"/>
                      </a:solidFill>
                      <a:latin typeface="Helvetica"/>
                      <a:cs typeface="Helvetica"/>
                    </a:rPr>
                    <a:t>       </a:t>
                  </a:r>
                  <a:endParaRPr lang="en-US" sz="2800" b="1" dirty="0">
                    <a:solidFill>
                      <a:srgbClr val="FFFFFF"/>
                    </a:solidFill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1351126" y="5157623"/>
                <a:ext cx="166776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10 K</a:t>
                </a:r>
              </a:p>
              <a:p>
                <a:pPr algn="ctr"/>
                <a:r>
                  <a:rPr lang="en-US" sz="2800" b="1" dirty="0">
                    <a:solidFill>
                      <a:srgbClr val="717174"/>
                    </a:solidFill>
                    <a:latin typeface="Helvetica"/>
                    <a:cs typeface="Helvetica"/>
                  </a:rPr>
                  <a:t>HOURS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787141" y="5275097"/>
                <a:ext cx="213658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717174"/>
                    </a:solidFill>
                    <a:latin typeface="Helvetica"/>
                    <a:cs typeface="Helvetica"/>
                  </a:rPr>
                  <a:t>DISRUPTIVE  INNOVATION</a:t>
                </a:r>
                <a:endParaRPr lang="en-US" sz="2000" b="1" dirty="0">
                  <a:solidFill>
                    <a:srgbClr val="717174"/>
                  </a:solidFill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3892045" y="4052992"/>
              <a:ext cx="1297599" cy="0"/>
            </a:xfrm>
            <a:prstGeom prst="line">
              <a:avLst/>
            </a:prstGeom>
            <a:ln>
              <a:solidFill>
                <a:srgbClr val="22652B">
                  <a:alpha val="74000"/>
                </a:srgb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02533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Mimi Field\AppData\Local\Microsoft\Windows\Temporary Internet Files\Content.Outlook\36JPPWRZ\Convention 2013 Product Store_MACRO E Launch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228" y="592356"/>
            <a:ext cx="8769350" cy="5853113"/>
          </a:xfrm>
          <a:prstGeom prst="rect">
            <a:avLst/>
          </a:prstGeom>
          <a:noFill/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68692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0" y="516592"/>
            <a:ext cx="8763527" cy="58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303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b="9225"/>
          <a:stretch/>
        </p:blipFill>
        <p:spPr bwMode="auto">
          <a:xfrm>
            <a:off x="4558726" y="612775"/>
            <a:ext cx="4381500" cy="60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katie\Pictures\KatieInThe80s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648" y="760917"/>
            <a:ext cx="3761708" cy="5642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082192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nford 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207" r="6936" b="-6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Picture 2" descr="http://www.montagnasymposium.org/farb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5948" y="4419311"/>
            <a:ext cx="2464512" cy="218089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056582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ltiracial coll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3237"/>
          <a:stretch/>
        </p:blipFill>
        <p:spPr>
          <a:xfrm>
            <a:off x="202674" y="0"/>
            <a:ext cx="8742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795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KatiePAContract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8" y="1359189"/>
            <a:ext cx="8077488" cy="279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343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14298" t="7464" r="13964" b="11425"/>
          <a:stretch/>
        </p:blipFill>
        <p:spPr bwMode="auto">
          <a:xfrm>
            <a:off x="5785394" y="437765"/>
            <a:ext cx="1596275" cy="136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5279" y="245012"/>
            <a:ext cx="1553660" cy="136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2"/>
          <p:cNvPicPr>
            <a:picLocks noChangeAspect="1" noChangeArrowheads="1"/>
          </p:cNvPicPr>
          <p:nvPr/>
        </p:nvPicPr>
        <p:blipFill>
          <a:blip r:embed="rId5" cstate="print"/>
          <a:srcRect l="33916" r="34023" b="2008"/>
          <a:stretch>
            <a:fillRect/>
          </a:stretch>
        </p:blipFill>
        <p:spPr bwMode="auto">
          <a:xfrm>
            <a:off x="7544329" y="3918580"/>
            <a:ext cx="9271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6" cstate="print"/>
          <a:srcRect l="21754" r="22229"/>
          <a:stretch/>
        </p:blipFill>
        <p:spPr bwMode="auto">
          <a:xfrm>
            <a:off x="7444256" y="1327070"/>
            <a:ext cx="1132631" cy="202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7" cstate="print"/>
          <a:srcRect l="26556" r="28328"/>
          <a:stretch>
            <a:fillRect/>
          </a:stretch>
        </p:blipFill>
        <p:spPr bwMode="auto">
          <a:xfrm>
            <a:off x="496223" y="3657965"/>
            <a:ext cx="1171864" cy="259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5847" y="4918034"/>
            <a:ext cx="1731818" cy="17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658" y="1636922"/>
            <a:ext cx="1354764" cy="185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4422" y="245012"/>
            <a:ext cx="1561170" cy="156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22156" y="5214729"/>
            <a:ext cx="1205752" cy="120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/>
          <p:cNvPicPr>
            <a:picLocks noChangeAspect="1"/>
          </p:cNvPicPr>
          <p:nvPr/>
        </p:nvPicPr>
        <p:blipFill>
          <a:blip r:embed="rId12" cstate="print"/>
          <a:srcRect l="16492" r="18391" b="6441"/>
          <a:stretch>
            <a:fillRect/>
          </a:stretch>
        </p:blipFill>
        <p:spPr bwMode="auto">
          <a:xfrm>
            <a:off x="2358399" y="4831443"/>
            <a:ext cx="1138924" cy="16373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4611" r="3050" b="4336"/>
          <a:stretch/>
        </p:blipFill>
        <p:spPr>
          <a:xfrm>
            <a:off x="2252875" y="1806182"/>
            <a:ext cx="4604235" cy="302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67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156</Words>
  <Application>Microsoft Office PowerPoint</Application>
  <PresentationFormat>On-screen Show (4:3)</PresentationFormat>
  <Paragraphs>112</Paragraphs>
  <Slides>41</Slides>
  <Notes>40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SOCIAL COMMERCE: MY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COMMERCE: MY JOURNEY</dc:title>
  <dc:creator>Katie Rodan</dc:creator>
  <cp:lastModifiedBy>EM</cp:lastModifiedBy>
  <cp:revision>4</cp:revision>
  <dcterms:created xsi:type="dcterms:W3CDTF">2014-01-09T06:09:33Z</dcterms:created>
  <dcterms:modified xsi:type="dcterms:W3CDTF">2014-01-12T22:41:23Z</dcterms:modified>
</cp:coreProperties>
</file>